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838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0A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97280"/>
            <a:ext cx="9144000" cy="54864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417320"/>
            <a:ext cx="1371600" cy="1371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11680" y="1280160"/>
            <a:ext cx="6766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CCCC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What is the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2011680" y="1783080"/>
            <a:ext cx="6766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Rural Health Transformation Program?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2011680" y="2697480"/>
            <a:ext cx="676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B5A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Opportunities for Providers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274320" y="3429000"/>
            <a:ext cx="2011680" cy="1188720"/>
          </a:xfrm>
          <a:prstGeom prst="rect">
            <a:avLst/>
          </a:prstGeom>
          <a:solidFill>
            <a:srgbClr val="5B2D8E"/>
          </a:solidFill>
          <a:ln/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74320" y="345643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5A62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$50B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274320" y="406908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DDD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Federal Investment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2450592" y="3429000"/>
            <a:ext cx="2011680" cy="1188720"/>
          </a:xfrm>
          <a:prstGeom prst="rect">
            <a:avLst/>
          </a:prstGeom>
          <a:solidFill>
            <a:srgbClr val="5B2D8E"/>
          </a:solidFill>
          <a:ln/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2450592" y="345643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5A62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$200M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450592" y="406908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DDD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Avg Per State / Year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626864" y="3429000"/>
            <a:ext cx="2011680" cy="1188720"/>
          </a:xfrm>
          <a:prstGeom prst="rect">
            <a:avLst/>
          </a:prstGeom>
          <a:solidFill>
            <a:srgbClr val="5B2D8E"/>
          </a:solidFill>
          <a:ln/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626864" y="345643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5A62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 Years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4626864" y="406908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DDD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Funding: 2026–2030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803136" y="3429000"/>
            <a:ext cx="2011680" cy="1188720"/>
          </a:xfrm>
          <a:prstGeom prst="rect">
            <a:avLst/>
          </a:prstGeom>
          <a:solidFill>
            <a:srgbClr val="5B2D8E"/>
          </a:solidFill>
          <a:ln/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803136" y="345643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5A62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50 States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6803136" y="406908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DDD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Awarded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8888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What is the RHTP?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594360"/>
            <a:ext cx="64008" cy="411480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64008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 Once-in-a-Generation Investment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RHTP represents a </a:t>
            </a:r>
            <a:r>
              <a:rPr lang="en-US" sz="14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$50 billion federal investment</a:t>
            </a:r>
            <a:r>
              <a:rPr lang="en-US" sz="14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 local health infrastructure. States target $200M/year over 5 years.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201168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Awards announced Dec 29, 2025. Funding flows 2026–2030. Awards ranged from $147M (New Jersey) to $281M (Texas).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83464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Half of funds distributed equally by state. Remaining half based on rural population size, proportion of rural facilities, and hospital financial position.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760720" y="594360"/>
            <a:ext cx="3017520" cy="4023360"/>
          </a:xfrm>
          <a:prstGeom prst="rect">
            <a:avLst/>
          </a:prstGeom>
          <a:solidFill>
            <a:srgbClr val="EDE7F6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760720" y="594360"/>
            <a:ext cx="3017520" cy="36576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11" name="Text 9"/>
          <p:cNvSpPr/>
          <p:nvPr/>
        </p:nvSpPr>
        <p:spPr>
          <a:xfrm>
            <a:off x="5760720" y="594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KEY FACTS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897880" y="10972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✓  $50B total federal commitment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897880" y="16916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✓  Awards: $147M – $281M per state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897880" y="22860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✓  50 states participating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897880" y="28803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✓  Funds flow 2026 through 2030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97880" y="34747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✓  States already issuing RFPs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0A40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  |  healthtransformationadvisory.com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CMS Strategic Goals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Five Pillars of the RHTP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280160"/>
            <a:ext cx="1463040" cy="1828800"/>
          </a:xfrm>
          <a:prstGeom prst="rect">
            <a:avLst/>
          </a:prstGeom>
          <a:solidFill>
            <a:srgbClr val="EDE7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280160"/>
            <a:ext cx="1463040" cy="54864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4173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🌿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74320" y="205740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Make Rural America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Healthy Again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993392" y="1280160"/>
            <a:ext cx="1463040" cy="1828800"/>
          </a:xfrm>
          <a:prstGeom prst="rect">
            <a:avLst/>
          </a:prstGeom>
          <a:solidFill>
            <a:srgbClr val="EDE7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993392" y="1280160"/>
            <a:ext cx="1463040" cy="54864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11" name="Text 9"/>
          <p:cNvSpPr/>
          <p:nvPr/>
        </p:nvSpPr>
        <p:spPr>
          <a:xfrm>
            <a:off x="1993392" y="14173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♻️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993392" y="205740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Sustainable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Access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712464" y="1280160"/>
            <a:ext cx="1463040" cy="1828800"/>
          </a:xfrm>
          <a:prstGeom prst="rect">
            <a:avLst/>
          </a:prstGeom>
          <a:solidFill>
            <a:srgbClr val="EDE7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712464" y="1280160"/>
            <a:ext cx="1463040" cy="54864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15" name="Text 13"/>
          <p:cNvSpPr/>
          <p:nvPr/>
        </p:nvSpPr>
        <p:spPr>
          <a:xfrm>
            <a:off x="3712464" y="14173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👩‍⚕️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712464" y="205740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Workforce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Development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31536" y="1280160"/>
            <a:ext cx="1463040" cy="1828800"/>
          </a:xfrm>
          <a:prstGeom prst="rect">
            <a:avLst/>
          </a:prstGeom>
          <a:solidFill>
            <a:srgbClr val="EDE7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431536" y="1280160"/>
            <a:ext cx="1463040" cy="54864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19" name="Text 17"/>
          <p:cNvSpPr/>
          <p:nvPr/>
        </p:nvSpPr>
        <p:spPr>
          <a:xfrm>
            <a:off x="5431536" y="14173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💡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5431536" y="205740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Innovative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Care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150608" y="1280160"/>
            <a:ext cx="1463040" cy="1828800"/>
          </a:xfrm>
          <a:prstGeom prst="rect">
            <a:avLst/>
          </a:prstGeom>
          <a:solidFill>
            <a:srgbClr val="EDE7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150608" y="1280160"/>
            <a:ext cx="1463040" cy="54864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23" name="Text 21"/>
          <p:cNvSpPr/>
          <p:nvPr/>
        </p:nvSpPr>
        <p:spPr>
          <a:xfrm>
            <a:off x="7150608" y="14173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💻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7150608" y="205740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Tech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Innovation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0040" y="3337560"/>
            <a:ext cx="8503920" cy="1234440"/>
          </a:xfrm>
          <a:prstGeom prst="rect">
            <a:avLst/>
          </a:prstGeom>
          <a:solidFill>
            <a:srgbClr val="E0F7F6"/>
          </a:solidFill>
          <a:ln/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20040" y="3337560"/>
            <a:ext cx="54864" cy="123444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3401568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A5C5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Each state submitted unique proposals creating varied implementation approaches — reinforcing a provider-first, community-first, locals-first approach. States are setting up their own websites, issuing RFPs, and holding learning webinars.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0A40"/>
          </a:solidFill>
          <a:ln/>
        </p:spPr>
      </p:sp>
      <p:sp>
        <p:nvSpPr>
          <p:cNvPr id="29" name="Text 27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  |  healthtransformationadvisory.com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How Should I Think About Participating?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Mandatory Provider Partnership Structure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20040" y="1143000"/>
            <a:ext cx="5303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Many states require a provider lead on every RFP with experience in rural populations and demonstrable outcomes. This places a substantial burden on providers already facing significant financial distress.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2148840"/>
            <a:ext cx="5303520" cy="1417320"/>
          </a:xfrm>
          <a:prstGeom prst="rect">
            <a:avLst/>
          </a:prstGeom>
          <a:solidFill>
            <a:srgbClr val="E0F7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2148840"/>
            <a:ext cx="64008" cy="141732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12848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Imperative:</a:t>
            </a:r>
            <a:r>
              <a:rPr lang="en-US" sz="1300" i="1" dirty="0">
                <a:solidFill>
                  <a:srgbClr val="1A5C5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Seek out best-in-class vendor partners who specialize in chronic care management, population health, workforce expansion, sustainable business models, and measurable outcomes.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852160" y="594360"/>
            <a:ext cx="2971800" cy="2971800"/>
          </a:xfrm>
          <a:prstGeom prst="rect">
            <a:avLst/>
          </a:prstGeom>
          <a:solidFill>
            <a:srgbClr val="1A0A40"/>
          </a:solidFill>
          <a:ln/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943600" y="548640"/>
            <a:ext cx="914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5A6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6000" dirty="0"/>
          </a:p>
        </p:txBody>
      </p:sp>
      <p:sp>
        <p:nvSpPr>
          <p:cNvPr id="11" name="Text 9"/>
          <p:cNvSpPr/>
          <p:nvPr/>
        </p:nvSpPr>
        <p:spPr>
          <a:xfrm>
            <a:off x="5989320" y="1234440"/>
            <a:ext cx="2743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Nearly half of health centers operate with unsustainable margins and 42% have only 90 days or less of cash reserves.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989320" y="278892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5A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NACHC, 2025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20040" y="3657600"/>
            <a:ext cx="5303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While this can be daunting, rural providers should not miss out on this incremental funding that supports their mission and communities.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0A40"/>
          </a:solidFill>
          <a:ln/>
        </p:spPr>
      </p:sp>
      <p:sp>
        <p:nvSpPr>
          <p:cNvPr id="15" name="Text 13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  |  healthtransformationadvisory.com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What Not to Miss Out On?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Three Pillars of Opportunity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1188720"/>
            <a:ext cx="274320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188720"/>
            <a:ext cx="2743200" cy="54864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1887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💰 Capital Investment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1874520"/>
            <a:ext cx="54864" cy="50292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9" name="Text 7"/>
          <p:cNvSpPr/>
          <p:nvPr/>
        </p:nvSpPr>
        <p:spPr>
          <a:xfrm>
            <a:off x="530352" y="187452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Rural clinic hub model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697480"/>
            <a:ext cx="54864" cy="50292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11" name="Text 9"/>
          <p:cNvSpPr/>
          <p:nvPr/>
        </p:nvSpPr>
        <p:spPr>
          <a:xfrm>
            <a:off x="530352" y="26974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Value-based care acceleration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520440"/>
            <a:ext cx="54864" cy="50292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13" name="Text 11"/>
          <p:cNvSpPr/>
          <p:nvPr/>
        </p:nvSpPr>
        <p:spPr>
          <a:xfrm>
            <a:off x="530352" y="352044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Attributed lives expansion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0" y="1188720"/>
            <a:ext cx="274320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1188720"/>
            <a:ext cx="2743200" cy="54864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6" name="Text 14"/>
          <p:cNvSpPr/>
          <p:nvPr/>
        </p:nvSpPr>
        <p:spPr>
          <a:xfrm>
            <a:off x="3200400" y="11887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👩‍⚕️ Workforce Transformation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337560" y="1874520"/>
            <a:ext cx="54864" cy="5029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8" name="Text 16"/>
          <p:cNvSpPr/>
          <p:nvPr/>
        </p:nvSpPr>
        <p:spPr>
          <a:xfrm>
            <a:off x="3456432" y="187452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Expanded scope of practice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337560" y="2697480"/>
            <a:ext cx="54864" cy="5029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0" name="Text 18"/>
          <p:cNvSpPr/>
          <p:nvPr/>
        </p:nvSpPr>
        <p:spPr>
          <a:xfrm>
            <a:off x="3456432" y="26974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Clinician burnout reduction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37560" y="3520440"/>
            <a:ext cx="54864" cy="5029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2" name="Text 20"/>
          <p:cNvSpPr/>
          <p:nvPr/>
        </p:nvSpPr>
        <p:spPr>
          <a:xfrm>
            <a:off x="3456432" y="352044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Clinical workflow influence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126480" y="1188720"/>
            <a:ext cx="274320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126480" y="1188720"/>
            <a:ext cx="2743200" cy="54864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25" name="Text 23"/>
          <p:cNvSpPr/>
          <p:nvPr/>
        </p:nvSpPr>
        <p:spPr>
          <a:xfrm>
            <a:off x="6126480" y="11887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🔬 Innovation Lab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263640" y="1874520"/>
            <a:ext cx="54864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27" name="Text 25"/>
          <p:cNvSpPr/>
          <p:nvPr/>
        </p:nvSpPr>
        <p:spPr>
          <a:xfrm>
            <a:off x="6382512" y="187452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 technology integration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263640" y="2697480"/>
            <a:ext cx="54864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29" name="Text 27"/>
          <p:cNvSpPr/>
          <p:nvPr/>
        </p:nvSpPr>
        <p:spPr>
          <a:xfrm>
            <a:off x="6382512" y="26974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Population health at scale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263640" y="3520440"/>
            <a:ext cx="54864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1" name="Text 29"/>
          <p:cNvSpPr/>
          <p:nvPr/>
        </p:nvSpPr>
        <p:spPr>
          <a:xfrm>
            <a:off x="6382512" y="352044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Outcomes-based payment prep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0A40"/>
          </a:solidFill>
          <a:ln/>
        </p:spPr>
      </p:sp>
      <p:sp>
        <p:nvSpPr>
          <p:cNvPr id="33" name="Text 31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  |  healthtransformationadvisory.com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5B2D8E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How National Players Can Help De-Risk Rural Health Systems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03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 do not have the bandwidth or finances to reinvent the wheel.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74320" y="1188720"/>
            <a:ext cx="274320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188720"/>
            <a:ext cx="64008" cy="150876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261872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💵  Upfront Capital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1480" y="1645920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EHR connectivity, device-agnostic technology, program evaluation support, population health talent.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00400" y="1188720"/>
            <a:ext cx="274320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00400" y="1188720"/>
            <a:ext cx="64008" cy="150876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11" name="Text 9"/>
          <p:cNvSpPr/>
          <p:nvPr/>
        </p:nvSpPr>
        <p:spPr>
          <a:xfrm>
            <a:off x="3337560" y="1261872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🔗  Point-of-Care Innovation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37560" y="1645920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Rethink how providers use population health data to make models economically sustainable post-2030.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26480" y="1188720"/>
            <a:ext cx="274320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26480" y="1188720"/>
            <a:ext cx="64008" cy="150876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261872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📋  National Best Practices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63640" y="1645920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Best practices in funding, policy, RFP issuance and response benefit both providers and states.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74320" y="2880360"/>
            <a:ext cx="274320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880360"/>
            <a:ext cx="64008" cy="150876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19" name="Text 17"/>
          <p:cNvSpPr/>
          <p:nvPr/>
        </p:nvSpPr>
        <p:spPr>
          <a:xfrm>
            <a:off x="411480" y="2953512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🌟  Proven Wrap-Around Services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11480" y="3337560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Multilingual patient education, AI-assisted engagement, virtual care, population dashboards.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200400" y="2880360"/>
            <a:ext cx="274320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200400" y="2880360"/>
            <a:ext cx="64008" cy="150876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23" name="Text 21"/>
          <p:cNvSpPr/>
          <p:nvPr/>
        </p:nvSpPr>
        <p:spPr>
          <a:xfrm>
            <a:off x="3337560" y="2953512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🧠  Talent &amp; Expertise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37560" y="3337560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Open up population health talent from large health systems, MCOs, and consulting firms to rural providers.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126480" y="2880360"/>
            <a:ext cx="274320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126480" y="2880360"/>
            <a:ext cx="64008" cy="1508760"/>
          </a:xfrm>
          <a:prstGeom prst="rect">
            <a:avLst/>
          </a:prstGeom>
          <a:solidFill>
            <a:srgbClr val="00B5AD"/>
          </a:solidFill>
          <a:ln/>
        </p:spPr>
      </p:sp>
      <p:sp>
        <p:nvSpPr>
          <p:cNvPr id="27" name="Text 25"/>
          <p:cNvSpPr/>
          <p:nvPr/>
        </p:nvSpPr>
        <p:spPr>
          <a:xfrm>
            <a:off x="6263640" y="2953512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D8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🤝  Coalition Building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263640" y="3337560"/>
            <a:ext cx="2514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Leaders who can weave together stakeholders, data infrastructure, and governance to de-risk upfront.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0A40"/>
          </a:solidFill>
          <a:ln/>
        </p:spPr>
      </p:sp>
      <p:sp>
        <p:nvSpPr>
          <p:cNvPr id="30" name="Text 28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  |  healthtransformationadvisory.com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0A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B5A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7432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0160" y="27432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Next Steps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320040" y="1143000"/>
            <a:ext cx="8503920" cy="457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320040" y="1371600"/>
            <a:ext cx="502920" cy="50292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7" name="Text 4"/>
          <p:cNvSpPr/>
          <p:nvPr/>
        </p:nvSpPr>
        <p:spPr>
          <a:xfrm>
            <a:off x="32004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0A4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60120" y="132588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Lock-and-Key Approach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60120" y="1709928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0F7F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Combine national best practices with local tailoring rather than building from scratch in each community.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20040" y="2514600"/>
            <a:ext cx="502920" cy="50292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1" name="Text 8"/>
          <p:cNvSpPr/>
          <p:nvPr/>
        </p:nvSpPr>
        <p:spPr>
          <a:xfrm>
            <a:off x="320040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0A4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60120" y="246888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Engage State Vendor Forums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60120" y="2852928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0F7F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Participate in state-specific forums (e.g., Louisiana, New Jersey) and connect with designated regional provider leaders.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320040" y="3657600"/>
            <a:ext cx="502920" cy="50292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5" name="Text 12"/>
          <p:cNvSpPr/>
          <p:nvPr/>
        </p:nvSpPr>
        <p:spPr>
          <a:xfrm>
            <a:off x="32004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0A4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60120" y="361188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Join a Coalition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60120" y="3995928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0F7F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Share the financial and operational burden through a pre-vetted coalition of national best-in-class partners.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0A40"/>
          </a:solidFill>
          <a:ln/>
        </p:spPr>
      </p:sp>
      <p:sp>
        <p:nvSpPr>
          <p:cNvPr id="19" name="Text 16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Health Transformation Advisory  |  healthtransformationadvisory.com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Office PowerPoint</Application>
  <PresentationFormat>On-screen Show (16:9)</PresentationFormat>
  <Paragraphs>100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Georgia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Rural Health Transformation Program</dc:title>
  <dc:subject>PptxGenJS Presentation</dc:subject>
  <dc:creator>PptxGenJS</dc:creator>
  <cp:lastModifiedBy>Cassandra Earley</cp:lastModifiedBy>
  <cp:revision>1</cp:revision>
  <dcterms:created xsi:type="dcterms:W3CDTF">2026-06-03T17:17:29Z</dcterms:created>
  <dcterms:modified xsi:type="dcterms:W3CDTF">2026-06-03T17:20:08Z</dcterms:modified>
</cp:coreProperties>
</file>